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66" r:id="rId5"/>
    <p:sldId id="271" r:id="rId6"/>
    <p:sldId id="259" r:id="rId7"/>
    <p:sldId id="272" r:id="rId8"/>
    <p:sldId id="273" r:id="rId9"/>
    <p:sldId id="274" r:id="rId10"/>
    <p:sldId id="260" r:id="rId11"/>
    <p:sldId id="275" r:id="rId12"/>
    <p:sldId id="267" r:id="rId13"/>
    <p:sldId id="263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2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6C42856-1D5B-4A4B-898D-AE5FB7B98DF9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A863C57-46EB-469C-AB6F-D73F38657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3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4E43F-4F84-405D-AAE1-BF820B4A630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68D6-2B68-4008-B2A9-7C349C84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1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5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2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68D6-2B68-4008-B2A9-7C349C843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9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4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7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5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6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5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99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8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30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8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7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1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0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6306BB-22FC-4170-8031-99A0B04CB5D4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D95B28-1380-405D-BB3C-00BD3D181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0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87710" y="1545337"/>
            <a:ext cx="5777314" cy="1827780"/>
          </a:xfrm>
        </p:spPr>
        <p:txBody>
          <a:bodyPr/>
          <a:lstStyle/>
          <a:p>
            <a:r>
              <a:rPr lang="en-US" b="1" dirty="0" smtClean="0"/>
              <a:t>Real Obedience:</a:t>
            </a:r>
            <a:br>
              <a:rPr lang="en-US" b="1" dirty="0" smtClean="0"/>
            </a:br>
            <a:r>
              <a:rPr lang="en-US" dirty="0" smtClean="0"/>
              <a:t>a choice and a blessing?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Obedience in </a:t>
            </a:r>
          </a:p>
          <a:p>
            <a:r>
              <a:rPr lang="en-US" sz="4000" dirty="0" smtClean="0"/>
              <a:t>Motives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61788" y="5769864"/>
            <a:ext cx="878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“If you love me you will obey what I command.”  John 14: 15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676" y="113309"/>
            <a:ext cx="1267206" cy="15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7863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Battle of our Motives: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Romans 7: 15-24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5" y="2426127"/>
            <a:ext cx="8021781" cy="344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‘</a:t>
            </a:r>
            <a:r>
              <a:rPr lang="en-US" sz="3500" dirty="0" smtClean="0"/>
              <a:t>What </a:t>
            </a:r>
            <a:r>
              <a:rPr lang="en-US" sz="3500" dirty="0"/>
              <a:t>a wretched man I am! Who will rescue me from this body that is subject to death</a:t>
            </a:r>
            <a:r>
              <a:rPr lang="en-US" sz="3500" dirty="0" smtClean="0"/>
              <a:t>?’ </a:t>
            </a:r>
          </a:p>
          <a:p>
            <a:pPr marL="0" indent="0">
              <a:buNone/>
            </a:pPr>
            <a:r>
              <a:rPr lang="en-US" sz="3600" dirty="0" smtClean="0"/>
              <a:t>‘Thanks </a:t>
            </a:r>
            <a:r>
              <a:rPr lang="en-US" sz="3600" dirty="0"/>
              <a:t>be to God, </a:t>
            </a:r>
            <a:r>
              <a:rPr lang="en-US" sz="3600" b="1" dirty="0"/>
              <a:t>who delivers me through Jesus Christ our Lord</a:t>
            </a:r>
            <a:r>
              <a:rPr lang="en-US" sz="3600" dirty="0" smtClean="0"/>
              <a:t>!’</a:t>
            </a:r>
            <a:endParaRPr lang="en-US" sz="3500" dirty="0" smtClean="0"/>
          </a:p>
          <a:p>
            <a:pPr marL="0" indent="0">
              <a:buNone/>
            </a:pPr>
            <a:r>
              <a:rPr lang="en-US" sz="2800" dirty="0" smtClean="0"/>
              <a:t>Romans </a:t>
            </a:r>
            <a:r>
              <a:rPr lang="en-US" sz="2800" dirty="0" smtClean="0"/>
              <a:t>12: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24-25a</a:t>
            </a: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70" y="494719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7863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Battle of our Motives: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Romans 7: 15-24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5" y="2426127"/>
            <a:ext cx="8021781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‘</a:t>
            </a:r>
            <a:r>
              <a:rPr lang="en-US" sz="3600" dirty="0"/>
              <a:t>So then, I myself in my mind am a slave to God’s law, but in my sinful </a:t>
            </a:r>
            <a:r>
              <a:rPr lang="en-US" sz="3600" dirty="0" smtClean="0"/>
              <a:t>nature</a:t>
            </a:r>
            <a:r>
              <a:rPr lang="en-US" sz="3600" dirty="0"/>
              <a:t> a slave to the law of sin</a:t>
            </a:r>
            <a:r>
              <a:rPr lang="en-US" sz="3600" dirty="0" smtClean="0"/>
              <a:t>.’                         </a:t>
            </a:r>
            <a:r>
              <a:rPr lang="en-US" sz="2800" dirty="0" smtClean="0"/>
              <a:t>Romans </a:t>
            </a:r>
            <a:r>
              <a:rPr lang="en-US" sz="2800" dirty="0" smtClean="0"/>
              <a:t>12: </a:t>
            </a:r>
            <a:r>
              <a:rPr lang="en-US" sz="2800" dirty="0" smtClean="0"/>
              <a:t>25b</a:t>
            </a:r>
            <a:endParaRPr lang="en-US" sz="3200" b="1" u="sng" dirty="0" smtClean="0"/>
          </a:p>
          <a:p>
            <a:pPr marL="0" indent="0">
              <a:buNone/>
            </a:pPr>
            <a:r>
              <a:rPr lang="en-US" sz="3200" dirty="0" smtClean="0"/>
              <a:t>                         </a:t>
            </a:r>
            <a:r>
              <a:rPr lang="en-US" sz="3200" b="1" dirty="0" smtClean="0"/>
              <a:t>What is……..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70" y="494719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7863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Solution for our Motives: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Acts 6: 1-7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2426127"/>
            <a:ext cx="8171411" cy="344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 Salvation of Obedience – Hebs. 11: 6; Gal. 5: 6b; &amp; John 14: 15</a:t>
            </a:r>
            <a:endParaRPr lang="en-US" sz="3200" dirty="0" smtClean="0"/>
          </a:p>
          <a:p>
            <a:r>
              <a:rPr lang="en-US" sz="3200" dirty="0" smtClean="0"/>
              <a:t>Our Hearts – Jer. 17: 9, 7-8; Matt. 6: 19-20; </a:t>
            </a:r>
            <a:r>
              <a:rPr lang="en-US" sz="3200" dirty="0" err="1" smtClean="0"/>
              <a:t>Ezk</a:t>
            </a:r>
            <a:r>
              <a:rPr lang="en-US" sz="3200" dirty="0" smtClean="0"/>
              <a:t>. 36: 26 </a:t>
            </a:r>
            <a:endParaRPr lang="en-US" sz="3200" dirty="0" smtClean="0"/>
          </a:p>
          <a:p>
            <a:r>
              <a:rPr lang="en-US" sz="3200" dirty="0" smtClean="0"/>
              <a:t>Our Minds – 1 Cor. 2: 16; Phil. 4: 6-9; Roms. 12:2; Roms. 8: 5-8</a:t>
            </a:r>
          </a:p>
          <a:p>
            <a:r>
              <a:rPr lang="en-US" sz="3200" dirty="0" smtClean="0"/>
              <a:t>Our Lord – Roms. 7: 25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384" y="5423472"/>
            <a:ext cx="2779776" cy="8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Real Obedience:</a:t>
            </a:r>
            <a:br>
              <a:rPr lang="en-US" sz="4400" b="1" dirty="0" smtClean="0"/>
            </a:br>
            <a:r>
              <a:rPr lang="en-US" b="1" dirty="0" smtClean="0"/>
              <a:t>In </a:t>
            </a:r>
            <a:r>
              <a:rPr lang="en-US" b="1" dirty="0" smtClean="0"/>
              <a:t>Motives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3128" y="2499279"/>
            <a:ext cx="7281335" cy="344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Reward – </a:t>
            </a:r>
            <a:r>
              <a:rPr lang="en-US" sz="2800" dirty="0" smtClean="0"/>
              <a:t>Jer. 17: 10; Luke 18: 14; &amp; 1 Cor. 4: 5</a:t>
            </a:r>
          </a:p>
          <a:p>
            <a:pPr marL="0" indent="0">
              <a:buNone/>
            </a:pPr>
            <a:r>
              <a:rPr lang="en-US" sz="2800" dirty="0" smtClean="0"/>
              <a:t>‘</a:t>
            </a:r>
            <a:r>
              <a:rPr lang="en-US" sz="3200" dirty="0" smtClean="0"/>
              <a:t>As water reflects the face, so one’s life reflects the heart.’                     </a:t>
            </a:r>
            <a:r>
              <a:rPr lang="en-US" sz="2800" dirty="0" smtClean="0"/>
              <a:t>Proverbs 27: 19</a:t>
            </a:r>
          </a:p>
          <a:p>
            <a:pPr marL="0" indent="0" algn="ctr">
              <a:buNone/>
            </a:pPr>
            <a:r>
              <a:rPr lang="en-US" sz="3200" b="1" dirty="0" smtClean="0"/>
              <a:t>What’s our reflection?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233" y="5096551"/>
            <a:ext cx="2286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Motives and Mixed Motives: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2659" y="2604155"/>
            <a:ext cx="8018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“actus </a:t>
            </a:r>
            <a:r>
              <a:rPr lang="en-US" sz="3200" dirty="0"/>
              <a:t>reus</a:t>
            </a:r>
            <a:r>
              <a:rPr lang="en-US" sz="3200" dirty="0"/>
              <a:t> non </a:t>
            </a:r>
            <a:r>
              <a:rPr lang="en-US" sz="3200" dirty="0"/>
              <a:t>facit</a:t>
            </a:r>
            <a:r>
              <a:rPr lang="en-US" sz="3200" dirty="0"/>
              <a:t> </a:t>
            </a:r>
            <a:r>
              <a:rPr lang="en-US" sz="3200" dirty="0"/>
              <a:t>reum</a:t>
            </a:r>
            <a:r>
              <a:rPr lang="en-US" sz="3200" dirty="0"/>
              <a:t> nisi </a:t>
            </a:r>
            <a:r>
              <a:rPr lang="en-US" sz="3200" dirty="0"/>
              <a:t>mens</a:t>
            </a:r>
            <a:r>
              <a:rPr lang="en-US" sz="3200" dirty="0"/>
              <a:t> sit </a:t>
            </a:r>
            <a:r>
              <a:rPr lang="en-US" sz="3200" dirty="0"/>
              <a:t>rea</a:t>
            </a:r>
            <a:r>
              <a:rPr lang="en-US" sz="3200" dirty="0" smtClean="0"/>
              <a:t>,” </a:t>
            </a:r>
          </a:p>
          <a:p>
            <a:pPr algn="ctr"/>
            <a:r>
              <a:rPr lang="en-US" sz="3200" dirty="0" smtClean="0"/>
              <a:t>=</a:t>
            </a:r>
            <a:endParaRPr lang="en-US" sz="3200" dirty="0"/>
          </a:p>
          <a:p>
            <a:r>
              <a:rPr lang="en-US" sz="3200" dirty="0" smtClean="0"/>
              <a:t>"</a:t>
            </a:r>
            <a:r>
              <a:rPr lang="en-US" sz="3200" dirty="0"/>
              <a:t>the act is not culpable unless the mind is guilty"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719" y="5184838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Motives and Mixed Motives: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2659" y="2604155"/>
            <a:ext cx="65784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Mixed Motives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Pharisee and the Tax Collector –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which are you?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33" y="4788325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The Origin and Problem with our Motives: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957" y="2340864"/>
            <a:ext cx="835222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 There are some who naively cling to the nostalgic</a:t>
            </a:r>
          </a:p>
          <a:p>
            <a:r>
              <a:rPr lang="en-US" sz="3200" dirty="0" smtClean="0"/>
              <a:t>memory of God. The average churchgoer takes a</a:t>
            </a:r>
          </a:p>
          <a:p>
            <a:r>
              <a:rPr lang="en-US" sz="3200" dirty="0" smtClean="0"/>
              <a:t>few hours of the week to experience the sacred…..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ut the rest of the time, he is immersed in a society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hat no longer acknowledges God as an omniscient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omnipotent force to be loved and </a:t>
            </a:r>
          </a:p>
          <a:p>
            <a:r>
              <a:rPr lang="en-US" sz="3200" dirty="0" smtClean="0"/>
              <a:t>worshipped……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9706">
            <a:off x="5936373" y="5286047"/>
            <a:ext cx="2116011" cy="11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The Origin and Problem with our Motives: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957" y="2340864"/>
            <a:ext cx="8313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“…..today </a:t>
            </a:r>
            <a:r>
              <a:rPr lang="en-US" sz="3200" dirty="0"/>
              <a:t>we are too </a:t>
            </a:r>
            <a:r>
              <a:rPr lang="en-US" sz="3200" dirty="0" smtClean="0"/>
              <a:t>sophisticated for </a:t>
            </a:r>
            <a:r>
              <a:rPr lang="en-US" sz="3200" dirty="0"/>
              <a:t>God. </a:t>
            </a:r>
            <a:r>
              <a:rPr lang="en-US" sz="3200" b="1" dirty="0"/>
              <a:t>We </a:t>
            </a:r>
            <a:endParaRPr lang="en-US" sz="3200" b="1" dirty="0" smtClean="0"/>
          </a:p>
          <a:p>
            <a:r>
              <a:rPr lang="en-US" sz="3200" b="1" dirty="0" smtClean="0"/>
              <a:t>can </a:t>
            </a:r>
            <a:r>
              <a:rPr lang="en-US" sz="3200" b="1" u="sng" dirty="0"/>
              <a:t>stand on our own</a:t>
            </a:r>
            <a:r>
              <a:rPr lang="en-US" sz="3200" b="1" dirty="0"/>
              <a:t>; we </a:t>
            </a:r>
            <a:r>
              <a:rPr lang="en-US" sz="3200" b="1" dirty="0" smtClean="0"/>
              <a:t>are prepared </a:t>
            </a:r>
            <a:r>
              <a:rPr lang="en-US" sz="3200" b="1" dirty="0"/>
              <a:t>and </a:t>
            </a:r>
            <a:endParaRPr lang="en-US" sz="3200" b="1" dirty="0" smtClean="0"/>
          </a:p>
          <a:p>
            <a:r>
              <a:rPr lang="en-US" sz="3200" b="1" dirty="0" smtClean="0"/>
              <a:t>ready to </a:t>
            </a:r>
            <a:r>
              <a:rPr lang="en-US" sz="3200" b="1" dirty="0"/>
              <a:t>choose and define our own </a:t>
            </a:r>
            <a:r>
              <a:rPr lang="en-US" sz="3200" b="1" dirty="0" smtClean="0"/>
              <a:t>existence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902" y="3837373"/>
            <a:ext cx="2826709" cy="2316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950" y="4471416"/>
            <a:ext cx="5021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“If God is dead, then the late 20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r>
              <a:rPr lang="en-US" sz="2800" dirty="0" smtClean="0"/>
              <a:t>Century buried Him.” </a:t>
            </a:r>
            <a:r>
              <a:rPr lang="en-US" sz="2800" i="1" dirty="0" smtClean="0"/>
              <a:t>Ralph Georgy</a:t>
            </a:r>
          </a:p>
          <a:p>
            <a:r>
              <a:rPr lang="en-US" sz="2800" i="1" dirty="0" smtClean="0"/>
              <a:t>Minneapolis Star Tribune 12.09.1994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518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The Origin and Problem with our Motives: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490135"/>
            <a:ext cx="7936991" cy="344499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Origin – </a:t>
            </a:r>
            <a:r>
              <a:rPr lang="en-US" sz="2800" dirty="0" smtClean="0"/>
              <a:t>Gen 2: 16-17, Jer. 17: 5, Luke 18: 4</a:t>
            </a:r>
            <a:endParaRPr lang="en-US" sz="2800" dirty="0" smtClean="0"/>
          </a:p>
          <a:p>
            <a:r>
              <a:rPr lang="en-US" sz="3200" dirty="0" smtClean="0"/>
              <a:t>The Problem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‘This </a:t>
            </a:r>
            <a:r>
              <a:rPr lang="en-US" sz="3200" dirty="0"/>
              <a:t>is what the </a:t>
            </a:r>
            <a:r>
              <a:rPr lang="en-US" sz="3200" cap="small" dirty="0"/>
              <a:t>Lord</a:t>
            </a:r>
            <a:r>
              <a:rPr lang="en-US" sz="3200" dirty="0"/>
              <a:t> says</a:t>
            </a:r>
            <a:r>
              <a:rPr lang="en-US" sz="3200" dirty="0" smtClean="0"/>
              <a:t>: “</a:t>
            </a:r>
            <a:r>
              <a:rPr lang="en-US" sz="3200" dirty="0"/>
              <a:t>Let not the </a:t>
            </a:r>
            <a:r>
              <a:rPr lang="en-US" sz="3200" dirty="0" smtClean="0"/>
              <a:t>wise     boast </a:t>
            </a:r>
            <a:r>
              <a:rPr lang="en-US" sz="3200" dirty="0"/>
              <a:t>of their </a:t>
            </a:r>
            <a:r>
              <a:rPr lang="en-US" sz="3200" b="1" dirty="0" smtClean="0"/>
              <a:t>wisdom</a:t>
            </a:r>
            <a:r>
              <a:rPr lang="en-US" sz="3200" dirty="0" smtClean="0"/>
              <a:t> or </a:t>
            </a:r>
            <a:r>
              <a:rPr lang="en-US" sz="3200" dirty="0"/>
              <a:t>the strong boast of their </a:t>
            </a:r>
            <a:r>
              <a:rPr lang="en-US" sz="3200" b="1" dirty="0" smtClean="0"/>
              <a:t>strength</a:t>
            </a:r>
            <a:r>
              <a:rPr lang="en-US" sz="3200" dirty="0" smtClean="0"/>
              <a:t> or </a:t>
            </a:r>
            <a:r>
              <a:rPr lang="en-US" sz="3200" dirty="0"/>
              <a:t>the rich boast of their </a:t>
            </a:r>
            <a:r>
              <a:rPr lang="en-US" sz="3200" b="1" dirty="0" smtClean="0"/>
              <a:t>riches</a:t>
            </a:r>
            <a:r>
              <a:rPr lang="en-US" sz="3200" dirty="0" smtClean="0"/>
              <a:t>.’</a:t>
            </a:r>
          </a:p>
          <a:p>
            <a:pPr marL="0" indent="0">
              <a:buNone/>
            </a:pPr>
            <a:r>
              <a:rPr lang="en-US" sz="3200" dirty="0" smtClean="0"/>
              <a:t>Jeremiah 9: 23.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9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The Origin and Problem with our Motives: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490135"/>
            <a:ext cx="7936991" cy="344499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Wisdom – </a:t>
            </a:r>
            <a:r>
              <a:rPr lang="en-US" sz="2800" dirty="0" smtClean="0"/>
              <a:t>1Cor. 4: 7</a:t>
            </a: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   ‘What we suffer from is humility in the wrong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</a:t>
            </a:r>
            <a:r>
              <a:rPr lang="en-US" sz="3200" dirty="0" smtClean="0"/>
              <a:t>lace. Modesty has moved from the organ of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</a:t>
            </a:r>
            <a:r>
              <a:rPr lang="en-US" sz="3200" dirty="0" smtClean="0"/>
              <a:t>mbition. Modesty has settled upon the organ of conviction; where it was never meant to be. A man was meant to be doubtful about himself, but undoubting about the truth; this has been…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88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The Origin and Problem with our Motives: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490135"/>
            <a:ext cx="7936991" cy="344499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   ‘…exactly reversed. Nowadays the part of a man that a man does assert is exactly the part he ought not to assert – himself. The part he doubts is exactly the part he ought not to doubt – the Divine Reason.’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G.K Chesterton, </a:t>
            </a:r>
            <a:r>
              <a:rPr lang="en-US" sz="3200" i="1" dirty="0" smtClean="0"/>
              <a:t>Orthodoxy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4487141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The Origin and Problem with our Motives: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490135"/>
            <a:ext cx="7936991" cy="34449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Strength</a:t>
            </a:r>
          </a:p>
          <a:p>
            <a:r>
              <a:rPr lang="en-US" sz="3200" dirty="0" smtClean="0"/>
              <a:t>Riches</a:t>
            </a: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852927" y="4355869"/>
            <a:ext cx="3383280" cy="128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Jeremiah 17: 5-6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95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566</Words>
  <Application>Microsoft Office PowerPoint</Application>
  <PresentationFormat>On-screen Show (4:3)</PresentationFormat>
  <Paragraphs>75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Real Obedience: a choice and a blessing?</vt:lpstr>
      <vt:lpstr>Motives and Mixed Motives:</vt:lpstr>
      <vt:lpstr>Motives and Mixed Motives:</vt:lpstr>
      <vt:lpstr>The Origin and Problem with our Motives:</vt:lpstr>
      <vt:lpstr>The Origin and Problem with our Motives:</vt:lpstr>
      <vt:lpstr>The Origin and Problem with our Motives:</vt:lpstr>
      <vt:lpstr>The Origin and Problem with our Motives:</vt:lpstr>
      <vt:lpstr>The Origin and Problem with our Motives:</vt:lpstr>
      <vt:lpstr>The Origin and Problem with our Motives:</vt:lpstr>
      <vt:lpstr>The Battle of our Motives: Romans 7: 15-24</vt:lpstr>
      <vt:lpstr>The Battle of our Motives: Romans 7: 15-24</vt:lpstr>
      <vt:lpstr>The Solution for our Motives: Acts 6: 1-7</vt:lpstr>
      <vt:lpstr>Real Obedience: In Motives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Labdon</dc:creator>
  <cp:lastModifiedBy>David Labdon</cp:lastModifiedBy>
  <cp:revision>22</cp:revision>
  <cp:lastPrinted>2016-02-22T20:40:05Z</cp:lastPrinted>
  <dcterms:created xsi:type="dcterms:W3CDTF">2016-02-08T16:56:30Z</dcterms:created>
  <dcterms:modified xsi:type="dcterms:W3CDTF">2016-02-22T21:16:36Z</dcterms:modified>
</cp:coreProperties>
</file>