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7" r:id="rId2"/>
    <p:sldId id="258" r:id="rId3"/>
    <p:sldId id="259" r:id="rId4"/>
    <p:sldId id="263" r:id="rId5"/>
    <p:sldId id="260" r:id="rId6"/>
    <p:sldId id="261" r:id="rId7"/>
    <p:sldId id="271" r:id="rId8"/>
    <p:sldId id="270" r:id="rId9"/>
    <p:sldId id="262"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4"/>
    <p:restoredTop sz="94655"/>
  </p:normalViewPr>
  <p:slideViewPr>
    <p:cSldViewPr snapToGrid="0" snapToObjects="1" showGuides="1">
      <p:cViewPr varScale="1">
        <p:scale>
          <a:sx n="95" d="100"/>
          <a:sy n="95" d="100"/>
        </p:scale>
        <p:origin x="48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719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490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125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764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537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846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489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00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763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525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010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52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047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636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274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76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smtClean="0"/>
              <a:pPr/>
              <a:t>2/9/19</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03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2/9/19</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7301888"/>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CA11-38A4-A34E-8165-325194DEF241}"/>
              </a:ext>
            </a:extLst>
          </p:cNvPr>
          <p:cNvSpPr>
            <a:spLocks noGrp="1"/>
          </p:cNvSpPr>
          <p:nvPr>
            <p:ph type="ctrTitle"/>
          </p:nvPr>
        </p:nvSpPr>
        <p:spPr>
          <a:xfrm>
            <a:off x="0" y="2061326"/>
            <a:ext cx="9144000" cy="2735348"/>
          </a:xfrm>
        </p:spPr>
        <p:txBody>
          <a:bodyPr>
            <a:normAutofit/>
          </a:bodyPr>
          <a:lstStyle/>
          <a:p>
            <a:r>
              <a:rPr lang="en-US" b="1" dirty="0">
                <a:solidFill>
                  <a:schemeClr val="tx1"/>
                </a:solidFill>
              </a:rPr>
              <a:t>A Toolkit for  Christian Living</a:t>
            </a:r>
            <a:br>
              <a:rPr lang="en-US" b="1" dirty="0">
                <a:solidFill>
                  <a:schemeClr val="tx1"/>
                </a:solidFill>
              </a:rPr>
            </a:br>
            <a:br>
              <a:rPr lang="en-US" b="1" dirty="0">
                <a:solidFill>
                  <a:schemeClr val="tx1"/>
                </a:solidFill>
              </a:rPr>
            </a:br>
            <a:r>
              <a:rPr lang="en-US" b="1" cap="none" dirty="0">
                <a:solidFill>
                  <a:schemeClr val="tx1"/>
                </a:solidFill>
              </a:rPr>
              <a:t>Faithful and Fruitful Bible Reading</a:t>
            </a:r>
            <a:br>
              <a:rPr lang="en-US" b="1" cap="none" dirty="0">
                <a:solidFill>
                  <a:schemeClr val="tx1"/>
                </a:solidFill>
              </a:rPr>
            </a:br>
            <a:r>
              <a:rPr lang="en-US" b="1" cap="none" dirty="0">
                <a:solidFill>
                  <a:schemeClr val="tx1"/>
                </a:solidFill>
              </a:rPr>
              <a:t>“Know the Author of the Bible”</a:t>
            </a:r>
          </a:p>
        </p:txBody>
      </p:sp>
    </p:spTree>
    <p:extLst>
      <p:ext uri="{BB962C8B-B14F-4D97-AF65-F5344CB8AC3E}">
        <p14:creationId xmlns:p14="http://schemas.microsoft.com/office/powerpoint/2010/main" val="312056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3. ASK QUESTIONS</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13063"/>
            <a:ext cx="8717280" cy="5262979"/>
          </a:xfrm>
          <a:prstGeom prst="rect">
            <a:avLst/>
          </a:prstGeom>
          <a:noFill/>
        </p:spPr>
        <p:txBody>
          <a:bodyPr wrap="square" rtlCol="0">
            <a:spAutoFit/>
          </a:bodyPr>
          <a:lstStyle/>
          <a:p>
            <a:r>
              <a:rPr lang="en-CA" sz="3200" dirty="0">
                <a:solidFill>
                  <a:schemeClr val="bg1"/>
                </a:solidFill>
                <a:latin typeface="Arial" panose="020B0604020202020204" pitchFamily="34" charset="0"/>
                <a:cs typeface="Arial" panose="020B0604020202020204" pitchFamily="34" charset="0"/>
              </a:rPr>
              <a:t>Question: </a:t>
            </a:r>
            <a:r>
              <a:rPr lang="en-CA" sz="3200" b="1" dirty="0">
                <a:solidFill>
                  <a:schemeClr val="bg1"/>
                </a:solidFill>
                <a:latin typeface="Arial" panose="020B0604020202020204" pitchFamily="34" charset="0"/>
                <a:cs typeface="Arial" panose="020B0604020202020204" pitchFamily="34" charset="0"/>
              </a:rPr>
              <a:t>Does this passage highlight a sin that I need to repent of? </a:t>
            </a:r>
          </a:p>
          <a:p>
            <a:endParaRPr lang="en-CA" sz="3200" dirty="0">
              <a:solidFill>
                <a:schemeClr val="bg1"/>
              </a:solidFill>
              <a:latin typeface="Arial" panose="020B0604020202020204" pitchFamily="34" charset="0"/>
              <a:cs typeface="Arial" panose="020B0604020202020204" pitchFamily="34" charset="0"/>
            </a:endParaRPr>
          </a:p>
          <a:p>
            <a:r>
              <a:rPr lang="en-CA" sz="3200" b="1" dirty="0">
                <a:solidFill>
                  <a:schemeClr val="bg1"/>
                </a:solidFill>
                <a:latin typeface="Arial" panose="020B0604020202020204" pitchFamily="34" charset="0"/>
                <a:cs typeface="Arial" panose="020B0604020202020204" pitchFamily="34" charset="0"/>
              </a:rPr>
              <a:t>Luke 9:25-26</a:t>
            </a:r>
          </a:p>
          <a:p>
            <a:pPr algn="ctr"/>
            <a:endParaRPr lang="en-CA" sz="16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What good is it for someone to gain the whole world, and yet lose or forfeit their very self? </a:t>
            </a:r>
            <a:r>
              <a:rPr lang="en-CA" sz="3200" b="1" dirty="0">
                <a:solidFill>
                  <a:srgbClr val="FF0000"/>
                </a:solidFill>
                <a:latin typeface="Arial" panose="020B0604020202020204" pitchFamily="34" charset="0"/>
                <a:cs typeface="Arial" panose="020B0604020202020204" pitchFamily="34" charset="0"/>
              </a:rPr>
              <a:t>Whoever is ashamed of me and my words,</a:t>
            </a:r>
            <a:r>
              <a:rPr lang="en-CA" sz="3200" b="1" dirty="0">
                <a:solidFill>
                  <a:schemeClr val="bg1"/>
                </a:solidFill>
                <a:latin typeface="Arial" panose="020B0604020202020204" pitchFamily="34" charset="0"/>
                <a:cs typeface="Arial" panose="020B0604020202020204" pitchFamily="34" charset="0"/>
              </a:rPr>
              <a:t> </a:t>
            </a:r>
            <a:r>
              <a:rPr lang="en-CA" sz="3200" b="1" dirty="0">
                <a:solidFill>
                  <a:srgbClr val="FF0000"/>
                </a:solidFill>
                <a:latin typeface="Arial" panose="020B0604020202020204" pitchFamily="34" charset="0"/>
                <a:cs typeface="Arial" panose="020B0604020202020204" pitchFamily="34" charset="0"/>
              </a:rPr>
              <a:t>the Son of Man will be ashamed of them when he comes in his glory </a:t>
            </a:r>
            <a:r>
              <a:rPr lang="en-CA" sz="3200" dirty="0">
                <a:solidFill>
                  <a:schemeClr val="bg1"/>
                </a:solidFill>
                <a:latin typeface="Arial" panose="020B0604020202020204" pitchFamily="34" charset="0"/>
                <a:cs typeface="Arial" panose="020B0604020202020204" pitchFamily="34" charset="0"/>
              </a:rPr>
              <a:t>and in the glory of the Father and of the holy angels.</a:t>
            </a:r>
          </a:p>
        </p:txBody>
      </p:sp>
    </p:spTree>
    <p:extLst>
      <p:ext uri="{BB962C8B-B14F-4D97-AF65-F5344CB8AC3E}">
        <p14:creationId xmlns:p14="http://schemas.microsoft.com/office/powerpoint/2010/main" val="8443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3. ASK QUESTIONS</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13063"/>
            <a:ext cx="8717280" cy="5262979"/>
          </a:xfrm>
          <a:prstGeom prst="rect">
            <a:avLst/>
          </a:prstGeom>
          <a:noFill/>
        </p:spPr>
        <p:txBody>
          <a:bodyPr wrap="square" rtlCol="0">
            <a:spAutoFit/>
          </a:bodyPr>
          <a:lstStyle/>
          <a:p>
            <a:r>
              <a:rPr lang="en-CA" sz="3200" dirty="0">
                <a:solidFill>
                  <a:schemeClr val="bg1"/>
                </a:solidFill>
                <a:latin typeface="Arial" panose="020B0604020202020204" pitchFamily="34" charset="0"/>
                <a:cs typeface="Arial" panose="020B0604020202020204" pitchFamily="34" charset="0"/>
              </a:rPr>
              <a:t>Question: </a:t>
            </a:r>
            <a:r>
              <a:rPr lang="en-CA" sz="3200" b="1" dirty="0">
                <a:solidFill>
                  <a:schemeClr val="bg1"/>
                </a:solidFill>
                <a:latin typeface="Arial" panose="020B0604020202020204" pitchFamily="34" charset="0"/>
                <a:cs typeface="Arial" panose="020B0604020202020204" pitchFamily="34" charset="0"/>
              </a:rPr>
              <a:t>Are there commands in this passage that I need to obey? </a:t>
            </a:r>
          </a:p>
          <a:p>
            <a:pPr algn="ctr"/>
            <a:endParaRPr lang="en-CA" sz="16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Then, Jesus came to them and said, “All authority in heaven and on earth has been given to me. Therefore </a:t>
            </a:r>
            <a:r>
              <a:rPr lang="en-CA" sz="3200" b="1" dirty="0">
                <a:solidFill>
                  <a:srgbClr val="FF0000"/>
                </a:solidFill>
                <a:latin typeface="Arial" panose="020B0604020202020204" pitchFamily="34" charset="0"/>
                <a:cs typeface="Arial" panose="020B0604020202020204" pitchFamily="34" charset="0"/>
              </a:rPr>
              <a:t>go and make disciples </a:t>
            </a:r>
            <a:r>
              <a:rPr lang="en-CA" sz="3200" dirty="0">
                <a:solidFill>
                  <a:schemeClr val="bg1"/>
                </a:solidFill>
                <a:latin typeface="Arial" panose="020B0604020202020204" pitchFamily="34" charset="0"/>
                <a:cs typeface="Arial" panose="020B0604020202020204" pitchFamily="34" charset="0"/>
              </a:rPr>
              <a:t>of all nations, baptizing them in the name of the Father and of the Son and of the Holy Spirit, and </a:t>
            </a:r>
            <a:r>
              <a:rPr lang="en-CA" sz="3200" b="1" dirty="0">
                <a:solidFill>
                  <a:srgbClr val="7030A0"/>
                </a:solidFill>
                <a:latin typeface="Arial" panose="020B0604020202020204" pitchFamily="34" charset="0"/>
                <a:cs typeface="Arial" panose="020B0604020202020204" pitchFamily="34" charset="0"/>
              </a:rPr>
              <a:t>teaching them to obey everything I have commanded you</a:t>
            </a:r>
            <a:r>
              <a:rPr lang="en-CA" sz="3200" dirty="0">
                <a:solidFill>
                  <a:schemeClr val="bg1"/>
                </a:solidFill>
                <a:latin typeface="Arial" panose="020B0604020202020204" pitchFamily="34" charset="0"/>
                <a:cs typeface="Arial" panose="020B0604020202020204" pitchFamily="34" charset="0"/>
              </a:rPr>
              <a:t>. And surely I am with you always, to the very end of the age.”</a:t>
            </a:r>
          </a:p>
        </p:txBody>
      </p:sp>
    </p:spTree>
    <p:extLst>
      <p:ext uri="{BB962C8B-B14F-4D97-AF65-F5344CB8AC3E}">
        <p14:creationId xmlns:p14="http://schemas.microsoft.com/office/powerpoint/2010/main" val="32639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3. ASK QUESTIONS</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13063"/>
            <a:ext cx="8717280" cy="5262979"/>
          </a:xfrm>
          <a:prstGeom prst="rect">
            <a:avLst/>
          </a:prstGeom>
          <a:noFill/>
        </p:spPr>
        <p:txBody>
          <a:bodyPr wrap="square" rtlCol="0">
            <a:spAutoFit/>
          </a:bodyPr>
          <a:lstStyle/>
          <a:p>
            <a:r>
              <a:rPr lang="en-CA" sz="3200" dirty="0">
                <a:solidFill>
                  <a:schemeClr val="bg1"/>
                </a:solidFill>
                <a:latin typeface="Arial" panose="020B0604020202020204" pitchFamily="34" charset="0"/>
                <a:cs typeface="Arial" panose="020B0604020202020204" pitchFamily="34" charset="0"/>
              </a:rPr>
              <a:t>Question: </a:t>
            </a:r>
            <a:r>
              <a:rPr lang="en-CA" sz="3200" b="1" dirty="0">
                <a:solidFill>
                  <a:schemeClr val="bg1"/>
                </a:solidFill>
                <a:latin typeface="Arial" panose="020B0604020202020204" pitchFamily="34" charset="0"/>
                <a:cs typeface="Arial" panose="020B0604020202020204" pitchFamily="34" charset="0"/>
              </a:rPr>
              <a:t>Are there promises that I need to believe and remember? </a:t>
            </a:r>
          </a:p>
          <a:p>
            <a:pPr algn="ctr"/>
            <a:endParaRPr lang="en-CA" sz="16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Then, Jesus came to them and said, “All authority in heaven and on earth has been given to me. Therefore go and make disciples of all nations, baptizing them in the name of the Father and of the Son and of the Holy Spirit, and teaching them to obey everything I have commanded you. And </a:t>
            </a:r>
            <a:r>
              <a:rPr lang="en-CA" sz="3200" b="1" dirty="0">
                <a:solidFill>
                  <a:srgbClr val="FF0000"/>
                </a:solidFill>
                <a:latin typeface="Arial" panose="020B0604020202020204" pitchFamily="34" charset="0"/>
                <a:cs typeface="Arial" panose="020B0604020202020204" pitchFamily="34" charset="0"/>
              </a:rPr>
              <a:t>surely I am with you always, to the very end of the age</a:t>
            </a:r>
            <a:r>
              <a:rPr lang="en-CA" sz="32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2244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3. ASK QUESTIONS</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13063"/>
            <a:ext cx="8717280" cy="5262979"/>
          </a:xfrm>
          <a:prstGeom prst="rect">
            <a:avLst/>
          </a:prstGeom>
          <a:noFill/>
        </p:spPr>
        <p:txBody>
          <a:bodyPr wrap="square" rtlCol="0">
            <a:spAutoFit/>
          </a:bodyPr>
          <a:lstStyle/>
          <a:p>
            <a:r>
              <a:rPr lang="en-CA" sz="3200" dirty="0">
                <a:solidFill>
                  <a:schemeClr val="bg1"/>
                </a:solidFill>
                <a:latin typeface="Arial" panose="020B0604020202020204" pitchFamily="34" charset="0"/>
                <a:cs typeface="Arial" panose="020B0604020202020204" pitchFamily="34" charset="0"/>
              </a:rPr>
              <a:t>Question: </a:t>
            </a:r>
            <a:r>
              <a:rPr lang="en-CA" sz="3200" b="1" dirty="0">
                <a:solidFill>
                  <a:schemeClr val="bg1"/>
                </a:solidFill>
                <a:latin typeface="Arial" panose="020B0604020202020204" pitchFamily="34" charset="0"/>
                <a:cs typeface="Arial" panose="020B0604020202020204" pitchFamily="34" charset="0"/>
              </a:rPr>
              <a:t>How does this passage point me to Christ and the Good News of the Gospel?</a:t>
            </a:r>
          </a:p>
          <a:p>
            <a:pPr algn="ctr"/>
            <a:endParaRPr lang="en-CA" sz="16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Then, Jesus came to them and said, “</a:t>
            </a:r>
            <a:r>
              <a:rPr lang="en-CA" sz="3200" b="1" dirty="0">
                <a:solidFill>
                  <a:srgbClr val="FF0000"/>
                </a:solidFill>
                <a:latin typeface="Arial" panose="020B0604020202020204" pitchFamily="34" charset="0"/>
                <a:cs typeface="Arial" panose="020B0604020202020204" pitchFamily="34" charset="0"/>
              </a:rPr>
              <a:t>All authority in heaven and on earth has been given to me</a:t>
            </a:r>
            <a:r>
              <a:rPr lang="en-CA" sz="3200" dirty="0">
                <a:solidFill>
                  <a:schemeClr val="bg1"/>
                </a:solidFill>
                <a:latin typeface="Arial" panose="020B0604020202020204" pitchFamily="34" charset="0"/>
                <a:cs typeface="Arial" panose="020B0604020202020204" pitchFamily="34" charset="0"/>
              </a:rPr>
              <a:t>. Therefore go and make disciples of </a:t>
            </a:r>
            <a:r>
              <a:rPr lang="en-CA" sz="3200" b="1" dirty="0">
                <a:solidFill>
                  <a:srgbClr val="7030A0"/>
                </a:solidFill>
                <a:latin typeface="Arial" panose="020B0604020202020204" pitchFamily="34" charset="0"/>
                <a:cs typeface="Arial" panose="020B0604020202020204" pitchFamily="34" charset="0"/>
              </a:rPr>
              <a:t>all nations</a:t>
            </a:r>
            <a:r>
              <a:rPr lang="en-CA" sz="3200" dirty="0">
                <a:solidFill>
                  <a:schemeClr val="bg1"/>
                </a:solidFill>
                <a:latin typeface="Arial" panose="020B0604020202020204" pitchFamily="34" charset="0"/>
                <a:cs typeface="Arial" panose="020B0604020202020204" pitchFamily="34" charset="0"/>
              </a:rPr>
              <a:t>, baptizing them in the name of the Father and of the Son and of the Holy Spirit, and teaching them to obey everything I have commanded you. And surely I am with you always, to the very end of the age.”</a:t>
            </a:r>
          </a:p>
        </p:txBody>
      </p:sp>
    </p:spTree>
    <p:extLst>
      <p:ext uri="{BB962C8B-B14F-4D97-AF65-F5344CB8AC3E}">
        <p14:creationId xmlns:p14="http://schemas.microsoft.com/office/powerpoint/2010/main" val="17261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4. MAKE NOTES</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59" y="1413063"/>
            <a:ext cx="8692102" cy="5262979"/>
          </a:xfrm>
          <a:prstGeom prst="rect">
            <a:avLst/>
          </a:prstGeom>
          <a:noFill/>
        </p:spPr>
        <p:txBody>
          <a:bodyPr wrap="square" rtlCol="0">
            <a:spAutoFit/>
          </a:bodyPr>
          <a:lstStyle/>
          <a:p>
            <a:pPr marL="514350" indent="-514350">
              <a:buFont typeface="+mj-lt"/>
              <a:buAutoNum type="arabicPeriod"/>
            </a:pPr>
            <a:r>
              <a:rPr lang="en-CA" sz="3200" dirty="0">
                <a:solidFill>
                  <a:schemeClr val="bg1"/>
                </a:solidFill>
                <a:latin typeface="Arial" panose="020B0604020202020204" pitchFamily="34" charset="0"/>
                <a:cs typeface="Arial" panose="020B0604020202020204" pitchFamily="34" charset="0"/>
              </a:rPr>
              <a:t>Jesus has all authority in heaven and on earth! I can stop worrying whether or not he will actually do what he said he would do.</a:t>
            </a:r>
          </a:p>
          <a:p>
            <a:pPr marL="514350" indent="-514350">
              <a:buFont typeface="+mj-lt"/>
              <a:buAutoNum type="arabicPeriod"/>
            </a:pPr>
            <a:endParaRPr lang="en-CA" sz="1600" dirty="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CA" sz="3200" dirty="0">
                <a:solidFill>
                  <a:schemeClr val="bg1"/>
                </a:solidFill>
                <a:latin typeface="Arial" panose="020B0604020202020204" pitchFamily="34" charset="0"/>
                <a:cs typeface="Arial" panose="020B0604020202020204" pitchFamily="34" charset="0"/>
              </a:rPr>
              <a:t>After everything that the disciples had seen and heard why did they still doubt? </a:t>
            </a:r>
          </a:p>
          <a:p>
            <a:pPr marL="514350" indent="-514350">
              <a:buFont typeface="+mj-lt"/>
              <a:buAutoNum type="arabicPeriod"/>
            </a:pPr>
            <a:endParaRPr lang="en-CA" sz="1600" dirty="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CA" sz="3200" dirty="0">
                <a:solidFill>
                  <a:schemeClr val="bg1"/>
                </a:solidFill>
                <a:latin typeface="Arial" panose="020B0604020202020204" pitchFamily="34" charset="0"/>
                <a:cs typeface="Arial" panose="020B0604020202020204" pitchFamily="34" charset="0"/>
              </a:rPr>
              <a:t>I need to pray for (</a:t>
            </a:r>
            <a:r>
              <a:rPr lang="en-CA" sz="3200" i="1" dirty="0">
                <a:solidFill>
                  <a:schemeClr val="bg1"/>
                </a:solidFill>
                <a:latin typeface="Arial" panose="020B0604020202020204" pitchFamily="34" charset="0"/>
                <a:cs typeface="Arial" panose="020B0604020202020204" pitchFamily="34" charset="0"/>
              </a:rPr>
              <a:t>name a friend, family, co-worker, neighbour</a:t>
            </a:r>
            <a:r>
              <a:rPr lang="en-CA" sz="3200" dirty="0">
                <a:solidFill>
                  <a:schemeClr val="bg1"/>
                </a:solidFill>
                <a:latin typeface="Arial" panose="020B0604020202020204" pitchFamily="34" charset="0"/>
                <a:cs typeface="Arial" panose="020B0604020202020204" pitchFamily="34" charset="0"/>
              </a:rPr>
              <a:t>) and look for a chance to share the Gospel with them. </a:t>
            </a:r>
          </a:p>
          <a:p>
            <a:pPr marL="514350" indent="-514350">
              <a:buFont typeface="+mj-lt"/>
              <a:buAutoNum type="arabicPeriod"/>
            </a:pPr>
            <a:endParaRPr lang="en-CA" sz="1600" dirty="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CA" sz="3200" dirty="0">
                <a:solidFill>
                  <a:schemeClr val="bg1"/>
                </a:solidFill>
                <a:latin typeface="Arial" panose="020B0604020202020204" pitchFamily="34" charset="0"/>
                <a:cs typeface="Arial" panose="020B0604020202020204" pitchFamily="34" charset="0"/>
              </a:rPr>
              <a:t>God will never leave me or forget about me.   </a:t>
            </a:r>
          </a:p>
        </p:txBody>
      </p:sp>
    </p:spTree>
    <p:extLst>
      <p:ext uri="{BB962C8B-B14F-4D97-AF65-F5344CB8AC3E}">
        <p14:creationId xmlns:p14="http://schemas.microsoft.com/office/powerpoint/2010/main" val="253775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CA11-38A4-A34E-8165-325194DEF241}"/>
              </a:ext>
            </a:extLst>
          </p:cNvPr>
          <p:cNvSpPr>
            <a:spLocks noGrp="1"/>
          </p:cNvSpPr>
          <p:nvPr>
            <p:ph type="ctrTitle"/>
          </p:nvPr>
        </p:nvSpPr>
        <p:spPr>
          <a:xfrm>
            <a:off x="0" y="2061326"/>
            <a:ext cx="9144000" cy="2735348"/>
          </a:xfrm>
        </p:spPr>
        <p:txBody>
          <a:bodyPr>
            <a:normAutofit/>
          </a:bodyPr>
          <a:lstStyle/>
          <a:p>
            <a:r>
              <a:rPr lang="en-US" b="1" dirty="0">
                <a:solidFill>
                  <a:schemeClr val="tx1"/>
                </a:solidFill>
              </a:rPr>
              <a:t>A Toolkit for  Christian Living</a:t>
            </a:r>
            <a:br>
              <a:rPr lang="en-US" b="1" dirty="0">
                <a:solidFill>
                  <a:schemeClr val="tx1"/>
                </a:solidFill>
              </a:rPr>
            </a:br>
            <a:br>
              <a:rPr lang="en-US" b="1" dirty="0">
                <a:solidFill>
                  <a:schemeClr val="tx1"/>
                </a:solidFill>
              </a:rPr>
            </a:br>
            <a:r>
              <a:rPr lang="en-US" b="1" cap="none" dirty="0">
                <a:solidFill>
                  <a:schemeClr val="tx1"/>
                </a:solidFill>
              </a:rPr>
              <a:t>Faithful and Fruitful Bible Reading</a:t>
            </a:r>
            <a:br>
              <a:rPr lang="en-US" b="1" cap="none" dirty="0">
                <a:solidFill>
                  <a:schemeClr val="tx1"/>
                </a:solidFill>
              </a:rPr>
            </a:br>
            <a:r>
              <a:rPr lang="en-US" b="1" cap="none" dirty="0">
                <a:solidFill>
                  <a:schemeClr val="tx1"/>
                </a:solidFill>
              </a:rPr>
              <a:t>“Know the Author of the Bible”</a:t>
            </a:r>
          </a:p>
        </p:txBody>
      </p:sp>
    </p:spTree>
    <p:extLst>
      <p:ext uri="{BB962C8B-B14F-4D97-AF65-F5344CB8AC3E}">
        <p14:creationId xmlns:p14="http://schemas.microsoft.com/office/powerpoint/2010/main" val="396045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1. PRAY</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25260"/>
            <a:ext cx="8717280" cy="4770537"/>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 Prayer from Ephesians 1:</a:t>
            </a:r>
          </a:p>
          <a:p>
            <a:endParaRPr lang="en-CA" sz="16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“Heavenly Father, please </a:t>
            </a:r>
            <a:r>
              <a:rPr lang="en-CA" sz="3200" b="1" dirty="0">
                <a:solidFill>
                  <a:srgbClr val="FF0000"/>
                </a:solidFill>
                <a:latin typeface="Arial" panose="020B0604020202020204" pitchFamily="34" charset="0"/>
                <a:cs typeface="Arial" panose="020B0604020202020204" pitchFamily="34" charset="0"/>
              </a:rPr>
              <a:t>give me your Spirit </a:t>
            </a:r>
            <a:r>
              <a:rPr lang="en-CA" sz="3200" dirty="0">
                <a:solidFill>
                  <a:schemeClr val="bg1"/>
                </a:solidFill>
                <a:latin typeface="Arial" panose="020B0604020202020204" pitchFamily="34" charset="0"/>
                <a:cs typeface="Arial" panose="020B0604020202020204" pitchFamily="34" charset="0"/>
              </a:rPr>
              <a:t>of wisdom and revelation so that I can come to know you better. </a:t>
            </a:r>
            <a:r>
              <a:rPr lang="en-CA" sz="3200" b="1" dirty="0">
                <a:solidFill>
                  <a:srgbClr val="FF0000"/>
                </a:solidFill>
                <a:latin typeface="Arial" panose="020B0604020202020204" pitchFamily="34" charset="0"/>
                <a:cs typeface="Arial" panose="020B0604020202020204" pitchFamily="34" charset="0"/>
              </a:rPr>
              <a:t>Open the eyes of my heart </a:t>
            </a:r>
            <a:r>
              <a:rPr lang="en-CA" sz="3200" dirty="0">
                <a:solidFill>
                  <a:schemeClr val="bg1"/>
                </a:solidFill>
                <a:latin typeface="Arial" panose="020B0604020202020204" pitchFamily="34" charset="0"/>
                <a:cs typeface="Arial" panose="020B0604020202020204" pitchFamily="34" charset="0"/>
              </a:rPr>
              <a:t>so that I may know the hope that you called me to and the amazing inheritance I have in Christ. May this truth </a:t>
            </a:r>
            <a:r>
              <a:rPr lang="en-CA" sz="3200" b="1" dirty="0">
                <a:solidFill>
                  <a:srgbClr val="FF0000"/>
                </a:solidFill>
                <a:latin typeface="Arial" panose="020B0604020202020204" pitchFamily="34" charset="0"/>
                <a:cs typeface="Arial" panose="020B0604020202020204" pitchFamily="34" charset="0"/>
              </a:rPr>
              <a:t>strengthen my faith </a:t>
            </a:r>
            <a:r>
              <a:rPr lang="en-CA" sz="3200" dirty="0">
                <a:solidFill>
                  <a:schemeClr val="bg1"/>
                </a:solidFill>
                <a:latin typeface="Arial" panose="020B0604020202020204" pitchFamily="34" charset="0"/>
                <a:cs typeface="Arial" panose="020B0604020202020204" pitchFamily="34" charset="0"/>
              </a:rPr>
              <a:t>and help me to rely on your power to live a faithful and fruitful life for your glory and the good of others”</a:t>
            </a:r>
            <a:r>
              <a:rPr lang="en-US" sz="3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6690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1. PRAY</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25260"/>
            <a:ext cx="8717280" cy="4770537"/>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 Prayer from Psalm 119:</a:t>
            </a:r>
          </a:p>
          <a:p>
            <a:endParaRPr lang="en-CA" sz="16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“Holy Lord everything in creation will one day pass away, but </a:t>
            </a:r>
            <a:r>
              <a:rPr lang="en-CA" sz="3200" b="1" dirty="0">
                <a:solidFill>
                  <a:srgbClr val="FF0000"/>
                </a:solidFill>
                <a:latin typeface="Arial" panose="020B0604020202020204" pitchFamily="34" charset="0"/>
                <a:cs typeface="Arial" panose="020B0604020202020204" pitchFamily="34" charset="0"/>
              </a:rPr>
              <a:t>your commands are eternal and perfect</a:t>
            </a:r>
            <a:r>
              <a:rPr lang="en-CA" sz="3200" dirty="0">
                <a:solidFill>
                  <a:schemeClr val="bg1"/>
                </a:solidFill>
                <a:latin typeface="Arial" panose="020B0604020202020204" pitchFamily="34" charset="0"/>
                <a:cs typeface="Arial" panose="020B0604020202020204" pitchFamily="34" charset="0"/>
              </a:rPr>
              <a:t>. I love you and I want to obey your laws, but I am weak and often fall into sin. </a:t>
            </a:r>
            <a:r>
              <a:rPr lang="en-CA" sz="3200" b="1" dirty="0">
                <a:solidFill>
                  <a:srgbClr val="FF0000"/>
                </a:solidFill>
                <a:latin typeface="Arial" panose="020B0604020202020204" pitchFamily="34" charset="0"/>
                <a:cs typeface="Arial" panose="020B0604020202020204" pitchFamily="34" charset="0"/>
              </a:rPr>
              <a:t>As I read your Word guide me and strengthen me with your Spirit</a:t>
            </a:r>
            <a:r>
              <a:rPr lang="en-CA" sz="3200" dirty="0">
                <a:solidFill>
                  <a:schemeClr val="bg1"/>
                </a:solidFill>
                <a:latin typeface="Arial" panose="020B0604020202020204" pitchFamily="34" charset="0"/>
                <a:cs typeface="Arial" panose="020B0604020202020204" pitchFamily="34" charset="0"/>
              </a:rPr>
              <a:t>, so that I can praise with a pure heart and respond to your faithfulness by offering you my life in loving obedience.”</a:t>
            </a:r>
            <a:r>
              <a:rPr lang="en-US" sz="3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2943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2. READ</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25260"/>
            <a:ext cx="8717280" cy="2800767"/>
          </a:xfrm>
          <a:prstGeom prst="rect">
            <a:avLst/>
          </a:prstGeom>
          <a:noFill/>
        </p:spPr>
        <p:txBody>
          <a:bodyPr wrap="square" rtlCol="0">
            <a:spAutoFit/>
          </a:bodyPr>
          <a:lstStyle/>
          <a:p>
            <a:r>
              <a:rPr lang="en-CA" sz="3200" b="1" dirty="0">
                <a:solidFill>
                  <a:schemeClr val="bg1"/>
                </a:solidFill>
                <a:latin typeface="Arial" panose="020B0604020202020204" pitchFamily="34" charset="0"/>
                <a:cs typeface="Arial" panose="020B0604020202020204" pitchFamily="34" charset="0"/>
              </a:rPr>
              <a:t>Matthew 28:16-20</a:t>
            </a:r>
          </a:p>
          <a:p>
            <a:pPr algn="ctr"/>
            <a:endParaRPr lang="en-CA" sz="16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Then the eleven disciples went to Galilee, </a:t>
            </a:r>
          </a:p>
          <a:p>
            <a:pPr algn="ctr"/>
            <a:r>
              <a:rPr lang="en-CA" sz="3200" dirty="0">
                <a:solidFill>
                  <a:schemeClr val="bg1"/>
                </a:solidFill>
                <a:latin typeface="Arial" panose="020B0604020202020204" pitchFamily="34" charset="0"/>
                <a:cs typeface="Arial" panose="020B0604020202020204" pitchFamily="34" charset="0"/>
              </a:rPr>
              <a:t>to the mountain where Jesus had told them </a:t>
            </a:r>
          </a:p>
          <a:p>
            <a:pPr algn="ctr"/>
            <a:r>
              <a:rPr lang="en-CA" sz="3200" dirty="0">
                <a:solidFill>
                  <a:schemeClr val="bg1"/>
                </a:solidFill>
                <a:latin typeface="Arial" panose="020B0604020202020204" pitchFamily="34" charset="0"/>
                <a:cs typeface="Arial" panose="020B0604020202020204" pitchFamily="34" charset="0"/>
              </a:rPr>
              <a:t>to go.</a:t>
            </a:r>
            <a:r>
              <a:rPr lang="en-CA" sz="3200" b="1" baseline="30000" dirty="0">
                <a:solidFill>
                  <a:schemeClr val="bg1"/>
                </a:solidFill>
                <a:latin typeface="Arial" panose="020B0604020202020204" pitchFamily="34" charset="0"/>
                <a:cs typeface="Arial" panose="020B0604020202020204" pitchFamily="34" charset="0"/>
              </a:rPr>
              <a:t> </a:t>
            </a:r>
            <a:r>
              <a:rPr lang="en-CA" sz="3200" dirty="0">
                <a:solidFill>
                  <a:schemeClr val="bg1"/>
                </a:solidFill>
                <a:latin typeface="Arial" panose="020B0604020202020204" pitchFamily="34" charset="0"/>
                <a:cs typeface="Arial" panose="020B0604020202020204" pitchFamily="34" charset="0"/>
              </a:rPr>
              <a:t>When they saw him, they worshiped </a:t>
            </a:r>
          </a:p>
          <a:p>
            <a:pPr algn="ctr"/>
            <a:r>
              <a:rPr lang="en-CA" sz="3200" dirty="0">
                <a:solidFill>
                  <a:schemeClr val="bg1"/>
                </a:solidFill>
                <a:latin typeface="Arial" panose="020B0604020202020204" pitchFamily="34" charset="0"/>
                <a:cs typeface="Arial" panose="020B0604020202020204" pitchFamily="34" charset="0"/>
              </a:rPr>
              <a:t>him; but some doubted….</a:t>
            </a:r>
          </a:p>
        </p:txBody>
      </p:sp>
    </p:spTree>
    <p:extLst>
      <p:ext uri="{BB962C8B-B14F-4D97-AF65-F5344CB8AC3E}">
        <p14:creationId xmlns:p14="http://schemas.microsoft.com/office/powerpoint/2010/main" val="56230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2. READ</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25260"/>
            <a:ext cx="8717280" cy="4770537"/>
          </a:xfrm>
          <a:prstGeom prst="rect">
            <a:avLst/>
          </a:prstGeom>
          <a:noFill/>
        </p:spPr>
        <p:txBody>
          <a:bodyPr wrap="square" rtlCol="0">
            <a:spAutoFit/>
          </a:bodyPr>
          <a:lstStyle/>
          <a:p>
            <a:r>
              <a:rPr lang="en-CA" sz="3200" b="1" dirty="0">
                <a:solidFill>
                  <a:schemeClr val="bg1"/>
                </a:solidFill>
                <a:latin typeface="Arial" panose="020B0604020202020204" pitchFamily="34" charset="0"/>
                <a:cs typeface="Arial" panose="020B0604020202020204" pitchFamily="34" charset="0"/>
              </a:rPr>
              <a:t>Matthew 28:16-20 continued…</a:t>
            </a:r>
          </a:p>
          <a:p>
            <a:pPr algn="ctr"/>
            <a:endParaRPr lang="en-CA" sz="16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…Then, Jesus came to them and said, “All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a:t>
            </a:r>
          </a:p>
        </p:txBody>
      </p:sp>
    </p:spTree>
    <p:extLst>
      <p:ext uri="{BB962C8B-B14F-4D97-AF65-F5344CB8AC3E}">
        <p14:creationId xmlns:p14="http://schemas.microsoft.com/office/powerpoint/2010/main" val="201274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3. ASK QUESTIONS</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13063"/>
            <a:ext cx="8717280" cy="4031873"/>
          </a:xfrm>
          <a:prstGeom prst="rect">
            <a:avLst/>
          </a:prstGeom>
          <a:noFill/>
        </p:spPr>
        <p:txBody>
          <a:bodyPr wrap="square" rtlCol="0">
            <a:spAutoFit/>
          </a:bodyPr>
          <a:lstStyle/>
          <a:p>
            <a:pPr lvl="0"/>
            <a:r>
              <a:rPr lang="en-CA" sz="3200" dirty="0">
                <a:solidFill>
                  <a:schemeClr val="bg1"/>
                </a:solidFill>
                <a:latin typeface="Arial" panose="020B0604020202020204" pitchFamily="34" charset="0"/>
                <a:cs typeface="Arial" panose="020B0604020202020204" pitchFamily="34" charset="0"/>
              </a:rPr>
              <a:t>Q: </a:t>
            </a:r>
            <a:r>
              <a:rPr lang="en-CA" sz="3200" b="1" dirty="0">
                <a:solidFill>
                  <a:schemeClr val="bg1"/>
                </a:solidFill>
                <a:latin typeface="Arial" panose="020B0604020202020204" pitchFamily="34" charset="0"/>
                <a:cs typeface="Arial" panose="020B0604020202020204" pitchFamily="34" charset="0"/>
              </a:rPr>
              <a:t>What does this passage reveal about God’s nature?</a:t>
            </a:r>
          </a:p>
          <a:p>
            <a:pPr lvl="0"/>
            <a:endParaRPr lang="en-CA" sz="3200" dirty="0">
              <a:solidFill>
                <a:schemeClr val="bg1"/>
              </a:solidFill>
              <a:latin typeface="Arial" panose="020B0604020202020204" pitchFamily="34" charset="0"/>
              <a:cs typeface="Arial" panose="020B0604020202020204" pitchFamily="34" charset="0"/>
            </a:endParaRPr>
          </a:p>
          <a:p>
            <a:pPr lvl="0"/>
            <a:r>
              <a:rPr lang="en-CA" sz="3200" dirty="0">
                <a:solidFill>
                  <a:schemeClr val="bg1"/>
                </a:solidFill>
                <a:latin typeface="Arial" panose="020B0604020202020204" pitchFamily="34" charset="0"/>
                <a:cs typeface="Arial" panose="020B0604020202020204" pitchFamily="34" charset="0"/>
              </a:rPr>
              <a:t>Q: </a:t>
            </a:r>
            <a:r>
              <a:rPr lang="en-CA" sz="3200" b="1" dirty="0">
                <a:solidFill>
                  <a:schemeClr val="bg1"/>
                </a:solidFill>
                <a:latin typeface="Arial" panose="020B0604020202020204" pitchFamily="34" charset="0"/>
                <a:cs typeface="Arial" panose="020B0604020202020204" pitchFamily="34" charset="0"/>
              </a:rPr>
              <a:t>What does this passage reveal about human nature?</a:t>
            </a:r>
          </a:p>
          <a:p>
            <a:pPr lvl="0"/>
            <a:endParaRPr lang="en-CA" sz="3200" dirty="0">
              <a:solidFill>
                <a:schemeClr val="bg1"/>
              </a:solidFill>
              <a:latin typeface="Arial" panose="020B0604020202020204" pitchFamily="34" charset="0"/>
              <a:cs typeface="Arial" panose="020B0604020202020204" pitchFamily="34" charset="0"/>
            </a:endParaRPr>
          </a:p>
          <a:p>
            <a:pPr lvl="0"/>
            <a:r>
              <a:rPr lang="en-CA" sz="3200" dirty="0">
                <a:solidFill>
                  <a:schemeClr val="bg1"/>
                </a:solidFill>
                <a:latin typeface="Arial" panose="020B0604020202020204" pitchFamily="34" charset="0"/>
                <a:cs typeface="Arial" panose="020B0604020202020204" pitchFamily="34" charset="0"/>
              </a:rPr>
              <a:t>Q: </a:t>
            </a:r>
            <a:r>
              <a:rPr lang="en-CA" sz="3200" b="1" dirty="0">
                <a:solidFill>
                  <a:schemeClr val="bg1"/>
                </a:solidFill>
                <a:latin typeface="Arial" panose="020B0604020202020204" pitchFamily="34" charset="0"/>
                <a:cs typeface="Arial" panose="020B0604020202020204" pitchFamily="34" charset="0"/>
              </a:rPr>
              <a:t>Does this passage highlight a particular sin that I need to repent of?</a:t>
            </a:r>
          </a:p>
        </p:txBody>
      </p:sp>
    </p:spTree>
    <p:extLst>
      <p:ext uri="{BB962C8B-B14F-4D97-AF65-F5344CB8AC3E}">
        <p14:creationId xmlns:p14="http://schemas.microsoft.com/office/powerpoint/2010/main" val="3069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3. ASK QUESTIONS</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13063"/>
            <a:ext cx="8717280" cy="4031873"/>
          </a:xfrm>
          <a:prstGeom prst="rect">
            <a:avLst/>
          </a:prstGeom>
          <a:noFill/>
        </p:spPr>
        <p:txBody>
          <a:bodyPr wrap="square" rtlCol="0">
            <a:spAutoFit/>
          </a:bodyPr>
          <a:lstStyle/>
          <a:p>
            <a:pPr lvl="0"/>
            <a:r>
              <a:rPr lang="en-CA" sz="3200" dirty="0">
                <a:solidFill>
                  <a:schemeClr val="bg1"/>
                </a:solidFill>
                <a:latin typeface="Arial" panose="020B0604020202020204" pitchFamily="34" charset="0"/>
                <a:cs typeface="Arial" panose="020B0604020202020204" pitchFamily="34" charset="0"/>
              </a:rPr>
              <a:t>Q: </a:t>
            </a:r>
            <a:r>
              <a:rPr lang="en-CA" sz="3200" b="1" dirty="0">
                <a:solidFill>
                  <a:schemeClr val="bg1"/>
                </a:solidFill>
                <a:latin typeface="Arial" panose="020B0604020202020204" pitchFamily="34" charset="0"/>
                <a:cs typeface="Arial" panose="020B0604020202020204" pitchFamily="34" charset="0"/>
              </a:rPr>
              <a:t>Are there commands in this passage that I need to obey? </a:t>
            </a:r>
          </a:p>
          <a:p>
            <a:pPr lvl="0"/>
            <a:endParaRPr lang="en-CA" sz="3200" dirty="0">
              <a:solidFill>
                <a:schemeClr val="bg1"/>
              </a:solidFill>
              <a:latin typeface="Arial" panose="020B0604020202020204" pitchFamily="34" charset="0"/>
              <a:cs typeface="Arial" panose="020B0604020202020204" pitchFamily="34" charset="0"/>
            </a:endParaRPr>
          </a:p>
          <a:p>
            <a:pPr lvl="0"/>
            <a:r>
              <a:rPr lang="en-CA" sz="3200" b="1" dirty="0">
                <a:solidFill>
                  <a:schemeClr val="bg1"/>
                </a:solidFill>
                <a:latin typeface="Arial" panose="020B0604020202020204" pitchFamily="34" charset="0"/>
                <a:cs typeface="Arial" panose="020B0604020202020204" pitchFamily="34" charset="0"/>
              </a:rPr>
              <a:t>Q: Are there promises in this passage that I need to remember and believe? </a:t>
            </a:r>
          </a:p>
          <a:p>
            <a:pPr lvl="0"/>
            <a:endParaRPr lang="en-CA" sz="3200" dirty="0">
              <a:solidFill>
                <a:schemeClr val="bg1"/>
              </a:solidFill>
              <a:latin typeface="Arial" panose="020B0604020202020204" pitchFamily="34" charset="0"/>
              <a:cs typeface="Arial" panose="020B0604020202020204" pitchFamily="34" charset="0"/>
            </a:endParaRPr>
          </a:p>
          <a:p>
            <a:pPr lvl="0"/>
            <a:r>
              <a:rPr lang="en-CA" sz="3200" dirty="0">
                <a:solidFill>
                  <a:schemeClr val="bg1"/>
                </a:solidFill>
                <a:latin typeface="Arial" panose="020B0604020202020204" pitchFamily="34" charset="0"/>
                <a:cs typeface="Arial" panose="020B0604020202020204" pitchFamily="34" charset="0"/>
              </a:rPr>
              <a:t>Q: </a:t>
            </a:r>
            <a:r>
              <a:rPr lang="en-CA" sz="3200" b="1" dirty="0">
                <a:solidFill>
                  <a:schemeClr val="bg1"/>
                </a:solidFill>
                <a:latin typeface="Arial" panose="020B0604020202020204" pitchFamily="34" charset="0"/>
                <a:cs typeface="Arial" panose="020B0604020202020204" pitchFamily="34" charset="0"/>
              </a:rPr>
              <a:t>How does this passage point me to the truth of Christ and the Gospel?</a:t>
            </a:r>
          </a:p>
        </p:txBody>
      </p:sp>
    </p:spTree>
    <p:extLst>
      <p:ext uri="{BB962C8B-B14F-4D97-AF65-F5344CB8AC3E}">
        <p14:creationId xmlns:p14="http://schemas.microsoft.com/office/powerpoint/2010/main" val="34332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3. ASK QUESTIONS</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13063"/>
            <a:ext cx="8717280" cy="5262979"/>
          </a:xfrm>
          <a:prstGeom prst="rect">
            <a:avLst/>
          </a:prstGeom>
          <a:noFill/>
        </p:spPr>
        <p:txBody>
          <a:bodyPr wrap="square" rtlCol="0">
            <a:spAutoFit/>
          </a:bodyPr>
          <a:lstStyle/>
          <a:p>
            <a:r>
              <a:rPr lang="en-CA" sz="3200" dirty="0">
                <a:solidFill>
                  <a:schemeClr val="bg1"/>
                </a:solidFill>
                <a:latin typeface="Arial" panose="020B0604020202020204" pitchFamily="34" charset="0"/>
                <a:cs typeface="Arial" panose="020B0604020202020204" pitchFamily="34" charset="0"/>
              </a:rPr>
              <a:t>Question: </a:t>
            </a:r>
            <a:r>
              <a:rPr lang="en-CA" sz="3200" b="1" dirty="0">
                <a:solidFill>
                  <a:schemeClr val="bg1"/>
                </a:solidFill>
                <a:latin typeface="Arial" panose="020B0604020202020204" pitchFamily="34" charset="0"/>
                <a:cs typeface="Arial" panose="020B0604020202020204" pitchFamily="34" charset="0"/>
              </a:rPr>
              <a:t>What does this passage reveal about God’s nature? </a:t>
            </a:r>
          </a:p>
          <a:p>
            <a:pPr algn="ctr"/>
            <a:endParaRPr lang="en-CA" sz="16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Then, Jesus came to them and said, “All authority in heaven and on earth has been given to me. Therefore go and make disciples of all nations, baptizing them in the name of the </a:t>
            </a:r>
            <a:r>
              <a:rPr lang="en-CA" sz="3200" b="1" dirty="0">
                <a:solidFill>
                  <a:srgbClr val="FF0000"/>
                </a:solidFill>
                <a:latin typeface="Arial" panose="020B0604020202020204" pitchFamily="34" charset="0"/>
                <a:cs typeface="Arial" panose="020B0604020202020204" pitchFamily="34" charset="0"/>
              </a:rPr>
              <a:t>Father and of the Son and of the Holy Spirit</a:t>
            </a:r>
            <a:r>
              <a:rPr lang="en-CA" sz="3200" dirty="0">
                <a:solidFill>
                  <a:schemeClr val="bg1"/>
                </a:solidFill>
                <a:latin typeface="Arial" panose="020B0604020202020204" pitchFamily="34" charset="0"/>
                <a:cs typeface="Arial" panose="020B0604020202020204" pitchFamily="34" charset="0"/>
              </a:rPr>
              <a:t>, and teaching them to obey everything I have commanded you. And </a:t>
            </a:r>
            <a:r>
              <a:rPr lang="en-CA" sz="3200" b="1" dirty="0">
                <a:solidFill>
                  <a:srgbClr val="7030A0"/>
                </a:solidFill>
                <a:latin typeface="Arial" panose="020B0604020202020204" pitchFamily="34" charset="0"/>
                <a:cs typeface="Arial" panose="020B0604020202020204" pitchFamily="34" charset="0"/>
              </a:rPr>
              <a:t>surely I am with you always, to the very end of the age</a:t>
            </a:r>
            <a:r>
              <a:rPr lang="en-CA" sz="32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567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2103D-20AB-8D4A-9162-F4CA834965CD}"/>
              </a:ext>
            </a:extLst>
          </p:cNvPr>
          <p:cNvSpPr txBox="1"/>
          <p:nvPr/>
        </p:nvSpPr>
        <p:spPr>
          <a:xfrm>
            <a:off x="0" y="365760"/>
            <a:ext cx="9144000" cy="800219"/>
          </a:xfrm>
          <a:prstGeom prst="rect">
            <a:avLst/>
          </a:prstGeom>
          <a:noFill/>
        </p:spPr>
        <p:txBody>
          <a:bodyPr wrap="square" rtlCol="0">
            <a:spAutoFit/>
          </a:bodyPr>
          <a:lstStyle/>
          <a:p>
            <a:pPr algn="ctr"/>
            <a:r>
              <a:rPr lang="en-US" sz="4600" b="1" dirty="0">
                <a:solidFill>
                  <a:schemeClr val="bg1"/>
                </a:solidFill>
                <a:latin typeface="Arial" panose="020B0604020202020204" pitchFamily="34" charset="0"/>
                <a:cs typeface="Arial" panose="020B0604020202020204" pitchFamily="34" charset="0"/>
              </a:rPr>
              <a:t>3. ASK QUESTIONS</a:t>
            </a:r>
          </a:p>
        </p:txBody>
      </p:sp>
      <p:sp>
        <p:nvSpPr>
          <p:cNvPr id="3" name="TextBox 2">
            <a:extLst>
              <a:ext uri="{FF2B5EF4-FFF2-40B4-BE49-F238E27FC236}">
                <a16:creationId xmlns:a16="http://schemas.microsoft.com/office/drawing/2014/main" id="{4BC88E8F-D2C7-1244-AECB-08C2EEE1DF00}"/>
              </a:ext>
            </a:extLst>
          </p:cNvPr>
          <p:cNvSpPr txBox="1"/>
          <p:nvPr/>
        </p:nvSpPr>
        <p:spPr>
          <a:xfrm>
            <a:off x="213360" y="1413063"/>
            <a:ext cx="8717280" cy="4678204"/>
          </a:xfrm>
          <a:prstGeom prst="rect">
            <a:avLst/>
          </a:prstGeom>
          <a:noFill/>
        </p:spPr>
        <p:txBody>
          <a:bodyPr wrap="square" rtlCol="0">
            <a:spAutoFit/>
          </a:bodyPr>
          <a:lstStyle/>
          <a:p>
            <a:r>
              <a:rPr lang="en-CA" sz="3200" dirty="0">
                <a:solidFill>
                  <a:schemeClr val="bg1"/>
                </a:solidFill>
                <a:latin typeface="Arial" panose="020B0604020202020204" pitchFamily="34" charset="0"/>
                <a:cs typeface="Arial" panose="020B0604020202020204" pitchFamily="34" charset="0"/>
              </a:rPr>
              <a:t>Question: </a:t>
            </a:r>
            <a:r>
              <a:rPr lang="en-CA" sz="3200" b="1" dirty="0">
                <a:solidFill>
                  <a:schemeClr val="bg1"/>
                </a:solidFill>
                <a:latin typeface="Arial" panose="020B0604020202020204" pitchFamily="34" charset="0"/>
                <a:cs typeface="Arial" panose="020B0604020202020204" pitchFamily="34" charset="0"/>
              </a:rPr>
              <a:t>What does this passage reveal about human nature? </a:t>
            </a:r>
          </a:p>
          <a:p>
            <a:pPr algn="ctr"/>
            <a:endParaRPr lang="en-CA" sz="1000" dirty="0">
              <a:solidFill>
                <a:schemeClr val="bg1"/>
              </a:solidFill>
              <a:latin typeface="Arial" panose="020B060402020202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Then </a:t>
            </a:r>
            <a:r>
              <a:rPr lang="en-CA" sz="3200" b="1" dirty="0">
                <a:solidFill>
                  <a:srgbClr val="FF0000"/>
                </a:solidFill>
                <a:latin typeface="Arial" panose="020B0604020202020204" pitchFamily="34" charset="0"/>
                <a:cs typeface="Arial" panose="020B0604020202020204" pitchFamily="34" charset="0"/>
              </a:rPr>
              <a:t>the eleven disciples </a:t>
            </a:r>
            <a:r>
              <a:rPr lang="en-CA" sz="3200" dirty="0">
                <a:solidFill>
                  <a:schemeClr val="bg1"/>
                </a:solidFill>
                <a:latin typeface="Arial" panose="020B0604020202020204" pitchFamily="34" charset="0"/>
                <a:cs typeface="Arial" panose="020B0604020202020204" pitchFamily="34" charset="0"/>
              </a:rPr>
              <a:t>went to Galilee, </a:t>
            </a:r>
          </a:p>
          <a:p>
            <a:pPr algn="ctr"/>
            <a:r>
              <a:rPr lang="en-CA" sz="3200" dirty="0">
                <a:solidFill>
                  <a:schemeClr val="bg1"/>
                </a:solidFill>
                <a:latin typeface="Arial" panose="020B0604020202020204" pitchFamily="34" charset="0"/>
                <a:cs typeface="Arial" panose="020B0604020202020204" pitchFamily="34" charset="0"/>
              </a:rPr>
              <a:t>to the mountain where Jesus had told them </a:t>
            </a:r>
          </a:p>
          <a:p>
            <a:pPr algn="ctr"/>
            <a:r>
              <a:rPr lang="en-CA" sz="3200" dirty="0">
                <a:solidFill>
                  <a:schemeClr val="bg1"/>
                </a:solidFill>
                <a:latin typeface="Arial" panose="020B0604020202020204" pitchFamily="34" charset="0"/>
                <a:cs typeface="Arial" panose="020B0604020202020204" pitchFamily="34" charset="0"/>
              </a:rPr>
              <a:t>to go.</a:t>
            </a:r>
            <a:r>
              <a:rPr lang="en-CA" sz="3200" b="1" baseline="30000" dirty="0">
                <a:solidFill>
                  <a:schemeClr val="bg1"/>
                </a:solidFill>
                <a:latin typeface="Arial" panose="020B0604020202020204" pitchFamily="34" charset="0"/>
                <a:cs typeface="Arial" panose="020B0604020202020204" pitchFamily="34" charset="0"/>
              </a:rPr>
              <a:t> </a:t>
            </a:r>
            <a:r>
              <a:rPr lang="en-CA" sz="3200" b="1" dirty="0">
                <a:solidFill>
                  <a:srgbClr val="FF0000"/>
                </a:solidFill>
                <a:latin typeface="Arial" panose="020B0604020202020204" pitchFamily="34" charset="0"/>
                <a:cs typeface="Arial" panose="020B0604020202020204" pitchFamily="34" charset="0"/>
              </a:rPr>
              <a:t>When they saw him, they worshiped </a:t>
            </a:r>
          </a:p>
          <a:p>
            <a:pPr algn="ctr"/>
            <a:r>
              <a:rPr lang="en-CA" sz="3200" b="1" dirty="0">
                <a:solidFill>
                  <a:srgbClr val="FF0000"/>
                </a:solidFill>
                <a:latin typeface="Arial" panose="020B0604020202020204" pitchFamily="34" charset="0"/>
                <a:cs typeface="Arial" panose="020B0604020202020204" pitchFamily="34" charset="0"/>
              </a:rPr>
              <a:t>him; but some doubted. </a:t>
            </a:r>
            <a:r>
              <a:rPr lang="en-CA" sz="3200" dirty="0">
                <a:solidFill>
                  <a:schemeClr val="bg1"/>
                </a:solidFill>
                <a:latin typeface="Arial" panose="020B0604020202020204" pitchFamily="34" charset="0"/>
                <a:cs typeface="Arial" panose="020B0604020202020204" pitchFamily="34" charset="0"/>
              </a:rPr>
              <a:t>Then, Jesus came to them and said, “All authority in heaven and on earth has been given to me. Therefore go and make disciples of all nations…</a:t>
            </a:r>
          </a:p>
        </p:txBody>
      </p:sp>
    </p:spTree>
    <p:extLst>
      <p:ext uri="{BB962C8B-B14F-4D97-AF65-F5344CB8AC3E}">
        <p14:creationId xmlns:p14="http://schemas.microsoft.com/office/powerpoint/2010/main" val="5779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98</TotalTime>
  <Words>589</Words>
  <Application>Microsoft Macintosh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Mesh</vt:lpstr>
      <vt:lpstr>A Toolkit for  Christian Living  Faithful and Fruitful Bible Reading “Know the Author of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Toolkit for  Christian Living  Faithful and Fruitful Bible Reading “Know the Author of the Bible”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Toolkit for  Christian Living  Faithful and Fruitful Bible Reading Pt. 1 – Know the Author of the Bible</dc:title>
  <dc:creator>Microsoft Office User</dc:creator>
  <cp:lastModifiedBy>Microsoft Office User</cp:lastModifiedBy>
  <cp:revision>11</cp:revision>
  <dcterms:created xsi:type="dcterms:W3CDTF">2019-01-27T11:41:18Z</dcterms:created>
  <dcterms:modified xsi:type="dcterms:W3CDTF">2019-02-09T14:45:01Z</dcterms:modified>
</cp:coreProperties>
</file>